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Anton"/>
      <p:regular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Montserrat"/>
      <p:regular r:id="rId32"/>
      <p:bold r:id="rId33"/>
      <p:italic r:id="rId34"/>
      <p:boldItalic r:id="rId35"/>
    </p:embeddedFont>
    <p:embeddedFont>
      <p:font typeface="Montserrat Medium"/>
      <p:regular r:id="rId36"/>
      <p:bold r:id="rId37"/>
      <p:italic r:id="rId38"/>
      <p:boldItalic r:id="rId39"/>
    </p:embeddedFont>
    <p:embeddedFont>
      <p:font typeface="Fira Sans Extra Condensed Medium"/>
      <p:regular r:id="rId40"/>
      <p:bold r:id="rId41"/>
      <p:italic r:id="rId42"/>
      <p:boldItalic r:id="rId43"/>
    </p:embeddedFont>
    <p:embeddedFont>
      <p:font typeface="Open Sans SemiBold"/>
      <p:regular r:id="rId44"/>
      <p:bold r:id="rId45"/>
      <p:italic r:id="rId46"/>
      <p:boldItalic r:id="rId47"/>
    </p:embeddedFont>
    <p:embeddedFont>
      <p:font typeface="Squada One"/>
      <p:regular r:id="rId48"/>
    </p:embeddedFont>
    <p:embeddedFont>
      <p:font typeface="Roboto Condensed Light"/>
      <p:regular r:id="rId49"/>
      <p:bold r:id="rId50"/>
      <p:italic r:id="rId51"/>
      <p:boldItalic r:id="rId52"/>
    </p:embeddedFont>
    <p:embeddedFont>
      <p:font typeface="Goldman"/>
      <p:regular r:id="rId53"/>
      <p:bold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regular.fntdata"/><Relationship Id="rId42" Type="http://schemas.openxmlformats.org/officeDocument/2006/relationships/font" Target="fonts/FiraSansExtraCondensedMedium-italic.fntdata"/><Relationship Id="rId41" Type="http://schemas.openxmlformats.org/officeDocument/2006/relationships/font" Target="fonts/FiraSansExtraCondensedMedium-bold.fntdata"/><Relationship Id="rId44" Type="http://schemas.openxmlformats.org/officeDocument/2006/relationships/font" Target="fonts/OpenSansSemiBold-regular.fntdata"/><Relationship Id="rId43" Type="http://schemas.openxmlformats.org/officeDocument/2006/relationships/font" Target="fonts/FiraSansExtraCondensedMedium-boldItalic.fntdata"/><Relationship Id="rId46" Type="http://schemas.openxmlformats.org/officeDocument/2006/relationships/font" Target="fonts/OpenSansSemiBold-italic.fntdata"/><Relationship Id="rId45" Type="http://schemas.openxmlformats.org/officeDocument/2006/relationships/font" Target="fonts/OpenSansSemiBol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SquadaOne-regular.fntdata"/><Relationship Id="rId47" Type="http://schemas.openxmlformats.org/officeDocument/2006/relationships/font" Target="fonts/OpenSansSemiBold-boldItalic.fntdata"/><Relationship Id="rId49" Type="http://schemas.openxmlformats.org/officeDocument/2006/relationships/font" Target="fonts/RobotoCondensedLigh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33" Type="http://schemas.openxmlformats.org/officeDocument/2006/relationships/font" Target="fonts/Montserrat-bold.fntdata"/><Relationship Id="rId32" Type="http://schemas.openxmlformats.org/officeDocument/2006/relationships/font" Target="fonts/Montserrat-regular.fntdata"/><Relationship Id="rId35" Type="http://schemas.openxmlformats.org/officeDocument/2006/relationships/font" Target="fonts/Montserrat-boldItalic.fntdata"/><Relationship Id="rId34" Type="http://schemas.openxmlformats.org/officeDocument/2006/relationships/font" Target="fonts/Montserrat-italic.fntdata"/><Relationship Id="rId37" Type="http://schemas.openxmlformats.org/officeDocument/2006/relationships/font" Target="fonts/MontserratMedium-bold.fntdata"/><Relationship Id="rId36" Type="http://schemas.openxmlformats.org/officeDocument/2006/relationships/font" Target="fonts/MontserratMedium-regular.fntdata"/><Relationship Id="rId39" Type="http://schemas.openxmlformats.org/officeDocument/2006/relationships/font" Target="fonts/MontserratMedium-boldItalic.fntdata"/><Relationship Id="rId38" Type="http://schemas.openxmlformats.org/officeDocument/2006/relationships/font" Target="fonts/MontserratMedium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oboto-regular.fntdata"/><Relationship Id="rId27" Type="http://schemas.openxmlformats.org/officeDocument/2006/relationships/font" Target="fonts/Anton-regular.fntdata"/><Relationship Id="rId29" Type="http://schemas.openxmlformats.org/officeDocument/2006/relationships/font" Target="fonts/Roboto-bold.fntdata"/><Relationship Id="rId51" Type="http://schemas.openxmlformats.org/officeDocument/2006/relationships/font" Target="fonts/RobotoCondensedLight-italic.fntdata"/><Relationship Id="rId50" Type="http://schemas.openxmlformats.org/officeDocument/2006/relationships/font" Target="fonts/RobotoCondensedLight-bold.fntdata"/><Relationship Id="rId53" Type="http://schemas.openxmlformats.org/officeDocument/2006/relationships/font" Target="fonts/Goldman-regular.fntdata"/><Relationship Id="rId52" Type="http://schemas.openxmlformats.org/officeDocument/2006/relationships/font" Target="fonts/RobotoCondensedLight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54" Type="http://schemas.openxmlformats.org/officeDocument/2006/relationships/font" Target="fonts/Goldman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3eed29d53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f3eed29d53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Right Acension - east–west coordinate by which the position of a celestial body is ordinarily measured</a:t>
            </a:r>
            <a:r>
              <a:rPr lang="en" sz="120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;</a:t>
            </a:r>
            <a:endParaRPr sz="1200">
              <a:solidFill>
                <a:srgbClr val="BDC1C6"/>
              </a:solidFill>
              <a:highlight>
                <a:srgbClr val="20212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5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DECLINATION - </a:t>
            </a:r>
            <a:r>
              <a:rPr lang="en" sz="105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the angular distance of a point north or south of the celestial equator.</a:t>
            </a:r>
            <a:endParaRPr sz="1050">
              <a:solidFill>
                <a:srgbClr val="BDC1C6"/>
              </a:solidFill>
              <a:highlight>
                <a:srgbClr val="20212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rgbClr val="BDC1C6"/>
              </a:solidFill>
              <a:highlight>
                <a:srgbClr val="20212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BDC1C6"/>
              </a:solidFill>
              <a:highlight>
                <a:srgbClr val="20212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BDC1C6"/>
              </a:solidFill>
              <a:highlight>
                <a:srgbClr val="202124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b82da1962a_0_4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b82da1962a_0_4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13f3650742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13f365074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3eed29d53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f3eed29d53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25cfbbdbbe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25cfbbdbb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25eb3d49e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25eb3d49e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5eb3d49e6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5eb3d49e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f3eed29d5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f3eed29d5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2394c50c0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2394c50c0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f3eed29d5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f3eed29d5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f3eed29d5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f3eed29d5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fb6adc99a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fb6adc99a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3eed29d5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3eed29d5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f3eed29d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f3eed29d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5f67066f0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5f67066f0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5cfbbdb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5cfbbdb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5f67066f0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25f67066f0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25cfbbdbb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25cfbbdbb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5cfbbdbbe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25cfbbdbbe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5f67066f0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5f67066f0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3eed29d53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3eed29d53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BDC1C6"/>
                </a:solidFill>
                <a:highlight>
                  <a:srgbClr val="202124"/>
                </a:highlight>
                <a:latin typeface="Roboto"/>
                <a:ea typeface="Roboto"/>
                <a:cs typeface="Roboto"/>
                <a:sym typeface="Roboto"/>
              </a:rPr>
              <a:t>SOLAR AGE —- MASS /// TEMP /// RADIUS /// METTALICITY [FE/H] spectrographic measurement</a:t>
            </a:r>
            <a:endParaRPr sz="1200">
              <a:solidFill>
                <a:srgbClr val="BDC1C6"/>
              </a:solidFill>
              <a:highlight>
                <a:srgbClr val="202124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www.freepik.es/foto-gratis/macho-angulo-casco-realidad-virtual_7133530.htm" TargetMode="Externa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0" y="1563975"/>
            <a:ext cx="8520600" cy="174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2055800" y="3172700"/>
            <a:ext cx="5032500" cy="4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type="title"/>
          </p:nvPr>
        </p:nvSpPr>
        <p:spPr>
          <a:xfrm>
            <a:off x="540000" y="445025"/>
            <a:ext cx="620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" name="Google Shape;62;p11"/>
          <p:cNvSpPr txBox="1"/>
          <p:nvPr>
            <p:ph idx="1" type="subTitle"/>
          </p:nvPr>
        </p:nvSpPr>
        <p:spPr>
          <a:xfrm>
            <a:off x="3414050" y="202381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63" name="Google Shape;63;p11"/>
          <p:cNvSpPr txBox="1"/>
          <p:nvPr>
            <p:ph idx="2" type="subTitle"/>
          </p:nvPr>
        </p:nvSpPr>
        <p:spPr>
          <a:xfrm>
            <a:off x="3414050" y="2363825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4" name="Google Shape;64;p11"/>
          <p:cNvSpPr txBox="1"/>
          <p:nvPr>
            <p:ph idx="3" type="subTitle"/>
          </p:nvPr>
        </p:nvSpPr>
        <p:spPr>
          <a:xfrm>
            <a:off x="705725" y="202381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65" name="Google Shape;65;p11"/>
          <p:cNvSpPr txBox="1"/>
          <p:nvPr>
            <p:ph idx="4" type="subTitle"/>
          </p:nvPr>
        </p:nvSpPr>
        <p:spPr>
          <a:xfrm>
            <a:off x="705725" y="2363825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5" type="subTitle"/>
          </p:nvPr>
        </p:nvSpPr>
        <p:spPr>
          <a:xfrm>
            <a:off x="6122325" y="202381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6" type="subTitle"/>
          </p:nvPr>
        </p:nvSpPr>
        <p:spPr>
          <a:xfrm>
            <a:off x="6122325" y="2363825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7" type="subTitle"/>
          </p:nvPr>
        </p:nvSpPr>
        <p:spPr>
          <a:xfrm>
            <a:off x="3414050" y="37552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8" type="subTitle"/>
          </p:nvPr>
        </p:nvSpPr>
        <p:spPr>
          <a:xfrm>
            <a:off x="3414050" y="4095300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9" type="subTitle"/>
          </p:nvPr>
        </p:nvSpPr>
        <p:spPr>
          <a:xfrm>
            <a:off x="705725" y="37552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3" type="subTitle"/>
          </p:nvPr>
        </p:nvSpPr>
        <p:spPr>
          <a:xfrm>
            <a:off x="705725" y="4095300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4" type="subTitle"/>
          </p:nvPr>
        </p:nvSpPr>
        <p:spPr>
          <a:xfrm>
            <a:off x="6122325" y="37552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5" type="subTitle"/>
          </p:nvPr>
        </p:nvSpPr>
        <p:spPr>
          <a:xfrm>
            <a:off x="6122325" y="4095300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74" name="Google Shape;74;p11"/>
          <p:cNvSpPr/>
          <p:nvPr/>
        </p:nvSpPr>
        <p:spPr>
          <a:xfrm>
            <a:off x="6535813" y="-268846"/>
            <a:ext cx="2994775" cy="2454275"/>
          </a:xfrm>
          <a:custGeom>
            <a:rect b="b" l="l" r="r" t="t"/>
            <a:pathLst>
              <a:path extrusionOk="0" h="98171" w="119791">
                <a:moveTo>
                  <a:pt x="114524" y="97786"/>
                </a:moveTo>
                <a:cubicBezTo>
                  <a:pt x="110528" y="102769"/>
                  <a:pt x="97404" y="46919"/>
                  <a:pt x="84033" y="37397"/>
                </a:cubicBezTo>
                <a:cubicBezTo>
                  <a:pt x="70662" y="27875"/>
                  <a:pt x="47819" y="45390"/>
                  <a:pt x="34300" y="40653"/>
                </a:cubicBezTo>
                <a:cubicBezTo>
                  <a:pt x="20781" y="35917"/>
                  <a:pt x="-9364" y="14504"/>
                  <a:pt x="2921" y="8978"/>
                </a:cubicBezTo>
                <a:cubicBezTo>
                  <a:pt x="15206" y="3452"/>
                  <a:pt x="89411" y="-7303"/>
                  <a:pt x="108011" y="7498"/>
                </a:cubicBezTo>
                <a:cubicBezTo>
                  <a:pt x="126612" y="22299"/>
                  <a:pt x="118520" y="92803"/>
                  <a:pt x="114524" y="97786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Google Shape;75;p11"/>
          <p:cNvSpPr/>
          <p:nvPr/>
        </p:nvSpPr>
        <p:spPr>
          <a:xfrm>
            <a:off x="7355194" y="-149444"/>
            <a:ext cx="2798600" cy="1190900"/>
          </a:xfrm>
          <a:custGeom>
            <a:rect b="b" l="l" r="r" t="t"/>
            <a:pathLst>
              <a:path extrusionOk="0" h="47636" w="111944">
                <a:moveTo>
                  <a:pt x="105431" y="18411"/>
                </a:moveTo>
                <a:cubicBezTo>
                  <a:pt x="96402" y="25368"/>
                  <a:pt x="61471" y="49988"/>
                  <a:pt x="44153" y="47422"/>
                </a:cubicBezTo>
                <a:cubicBezTo>
                  <a:pt x="26835" y="44857"/>
                  <a:pt x="-7504" y="9975"/>
                  <a:pt x="1525" y="3018"/>
                </a:cubicBezTo>
                <a:cubicBezTo>
                  <a:pt x="10554" y="-3939"/>
                  <a:pt x="81008" y="3117"/>
                  <a:pt x="98326" y="5682"/>
                </a:cubicBezTo>
                <a:cubicBezTo>
                  <a:pt x="115644" y="8248"/>
                  <a:pt x="114460" y="11454"/>
                  <a:pt x="105431" y="18411"/>
                </a:cubicBezTo>
                <a:close/>
              </a:path>
            </a:pathLst>
          </a:custGeom>
          <a:solidFill>
            <a:srgbClr val="FFFFFF">
              <a:alpha val="41960"/>
            </a:srgbClr>
          </a:solidFill>
          <a:ln>
            <a:noFill/>
          </a:ln>
        </p:spPr>
      </p:sp>
      <p:sp>
        <p:nvSpPr>
          <p:cNvPr id="76" name="Google Shape;76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4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" type="subTitle"/>
          </p:nvPr>
        </p:nvSpPr>
        <p:spPr>
          <a:xfrm>
            <a:off x="4916850" y="18825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2" type="subTitle"/>
          </p:nvPr>
        </p:nvSpPr>
        <p:spPr>
          <a:xfrm>
            <a:off x="4916850" y="2222600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3" type="subTitle"/>
          </p:nvPr>
        </p:nvSpPr>
        <p:spPr>
          <a:xfrm>
            <a:off x="1911150" y="18825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82" name="Google Shape;82;p12"/>
          <p:cNvSpPr txBox="1"/>
          <p:nvPr>
            <p:ph idx="4" type="subTitle"/>
          </p:nvPr>
        </p:nvSpPr>
        <p:spPr>
          <a:xfrm>
            <a:off x="1911250" y="2222600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5" type="subTitle"/>
          </p:nvPr>
        </p:nvSpPr>
        <p:spPr>
          <a:xfrm>
            <a:off x="4916850" y="37552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84" name="Google Shape;84;p12"/>
          <p:cNvSpPr txBox="1"/>
          <p:nvPr>
            <p:ph idx="6" type="subTitle"/>
          </p:nvPr>
        </p:nvSpPr>
        <p:spPr>
          <a:xfrm>
            <a:off x="4916850" y="4095300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7" type="subTitle"/>
          </p:nvPr>
        </p:nvSpPr>
        <p:spPr>
          <a:xfrm>
            <a:off x="1911150" y="37552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86" name="Google Shape;86;p12"/>
          <p:cNvSpPr txBox="1"/>
          <p:nvPr>
            <p:ph idx="8" type="subTitle"/>
          </p:nvPr>
        </p:nvSpPr>
        <p:spPr>
          <a:xfrm>
            <a:off x="1911250" y="4095300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7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874200" y="2068900"/>
            <a:ext cx="2531700" cy="5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874200" y="2559350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Josefin Sans"/>
              <a:buNone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8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540000" y="445025"/>
            <a:ext cx="330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2122075" y="1405975"/>
            <a:ext cx="4899900" cy="27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28571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 b="0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■"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●"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Char char="○"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Char char="■"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9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540000" y="445025"/>
            <a:ext cx="212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5058813" y="363943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99" name="Google Shape;99;p15"/>
          <p:cNvSpPr txBox="1"/>
          <p:nvPr>
            <p:ph idx="2" type="subTitle"/>
          </p:nvPr>
        </p:nvSpPr>
        <p:spPr>
          <a:xfrm>
            <a:off x="5093013" y="3903250"/>
            <a:ext cx="2247600" cy="8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b="0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0" name="Google Shape;100;p15"/>
          <p:cNvSpPr txBox="1"/>
          <p:nvPr>
            <p:ph idx="3" type="subTitle"/>
          </p:nvPr>
        </p:nvSpPr>
        <p:spPr>
          <a:xfrm>
            <a:off x="1769188" y="363943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101" name="Google Shape;101;p15"/>
          <p:cNvSpPr txBox="1"/>
          <p:nvPr>
            <p:ph idx="4" type="subTitle"/>
          </p:nvPr>
        </p:nvSpPr>
        <p:spPr>
          <a:xfrm>
            <a:off x="1803463" y="3903250"/>
            <a:ext cx="2247600" cy="8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b="0" sz="14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2" name="Google Shape;102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6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ctrTitle"/>
          </p:nvPr>
        </p:nvSpPr>
        <p:spPr>
          <a:xfrm>
            <a:off x="1690457" y="2052406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5" name="Google Shape;105;p16"/>
          <p:cNvSpPr txBox="1"/>
          <p:nvPr>
            <p:ph idx="1" type="subTitle"/>
          </p:nvPr>
        </p:nvSpPr>
        <p:spPr>
          <a:xfrm>
            <a:off x="2051807" y="2538657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6" name="Google Shape;106;p16"/>
          <p:cNvSpPr txBox="1"/>
          <p:nvPr>
            <p:ph idx="2" type="ctrTitle"/>
          </p:nvPr>
        </p:nvSpPr>
        <p:spPr>
          <a:xfrm>
            <a:off x="1690457" y="3599531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7" name="Google Shape;107;p16"/>
          <p:cNvSpPr txBox="1"/>
          <p:nvPr>
            <p:ph idx="3" type="subTitle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16"/>
          <p:cNvSpPr txBox="1"/>
          <p:nvPr>
            <p:ph idx="4" type="ctrTitle"/>
          </p:nvPr>
        </p:nvSpPr>
        <p:spPr>
          <a:xfrm>
            <a:off x="4824357" y="2052406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9" name="Google Shape;109;p16"/>
          <p:cNvSpPr txBox="1"/>
          <p:nvPr>
            <p:ph idx="5" type="subTitle"/>
          </p:nvPr>
        </p:nvSpPr>
        <p:spPr>
          <a:xfrm>
            <a:off x="5185707" y="2538657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16"/>
          <p:cNvSpPr txBox="1"/>
          <p:nvPr>
            <p:ph idx="6" type="ctrTitle"/>
          </p:nvPr>
        </p:nvSpPr>
        <p:spPr>
          <a:xfrm>
            <a:off x="4824357" y="3599531"/>
            <a:ext cx="2629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1" name="Google Shape;111;p16"/>
          <p:cNvSpPr txBox="1"/>
          <p:nvPr>
            <p:ph idx="7" type="subTitle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" name="Google Shape;112;p16"/>
          <p:cNvSpPr txBox="1"/>
          <p:nvPr>
            <p:ph idx="8" type="ctrTitle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3" name="Google Shape;113;p16"/>
          <p:cNvSpPr txBox="1"/>
          <p:nvPr>
            <p:ph hasCustomPrompt="1" idx="9" type="title"/>
          </p:nvPr>
        </p:nvSpPr>
        <p:spPr>
          <a:xfrm>
            <a:off x="2128157" y="155563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6"/>
          <p:cNvSpPr txBox="1"/>
          <p:nvPr>
            <p:ph hasCustomPrompt="1" idx="13" type="title"/>
          </p:nvPr>
        </p:nvSpPr>
        <p:spPr>
          <a:xfrm>
            <a:off x="2128157" y="30740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5" name="Google Shape;115;p16"/>
          <p:cNvSpPr txBox="1"/>
          <p:nvPr>
            <p:ph hasCustomPrompt="1" idx="14" type="title"/>
          </p:nvPr>
        </p:nvSpPr>
        <p:spPr>
          <a:xfrm>
            <a:off x="5262057" y="1555631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16"/>
          <p:cNvSpPr txBox="1"/>
          <p:nvPr>
            <p:ph hasCustomPrompt="1" idx="15" type="title"/>
          </p:nvPr>
        </p:nvSpPr>
        <p:spPr>
          <a:xfrm>
            <a:off x="5262057" y="3074022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6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ctrTitle"/>
          </p:nvPr>
        </p:nvSpPr>
        <p:spPr>
          <a:xfrm flipH="1">
            <a:off x="355600" y="223650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0" name="Google Shape;120;p17"/>
          <p:cNvSpPr txBox="1"/>
          <p:nvPr>
            <p:ph idx="1" type="subTitle"/>
          </p:nvPr>
        </p:nvSpPr>
        <p:spPr>
          <a:xfrm>
            <a:off x="4825200" y="1728900"/>
            <a:ext cx="2490300" cy="16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21" name="Google Shape;121;p17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33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ctrTitle"/>
          </p:nvPr>
        </p:nvSpPr>
        <p:spPr>
          <a:xfrm flipH="1">
            <a:off x="540000" y="455570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" name="Google Shape;124;p18"/>
          <p:cNvSpPr txBox="1"/>
          <p:nvPr>
            <p:ph idx="1" type="subTitle"/>
          </p:nvPr>
        </p:nvSpPr>
        <p:spPr>
          <a:xfrm>
            <a:off x="2588100" y="2210650"/>
            <a:ext cx="3967800" cy="184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5" name="Google Shape;125;p18">
            <a:hlinkClick r:id="rId2"/>
          </p:cNvPr>
          <p:cNvSpPr txBox="1"/>
          <p:nvPr>
            <p:ph idx="2" type="ctrTitle"/>
          </p:nvPr>
        </p:nvSpPr>
        <p:spPr>
          <a:xfrm>
            <a:off x="3224100" y="1799442"/>
            <a:ext cx="2695800" cy="26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6" name="Google Shape;126;p18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" name="Google Shape;129;p19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 1">
  <p:cSld name="CUSTOM_44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457200" y="453668"/>
            <a:ext cx="82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36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" type="subTitle"/>
          </p:nvPr>
        </p:nvSpPr>
        <p:spPr>
          <a:xfrm>
            <a:off x="1638300" y="3524733"/>
            <a:ext cx="1381200" cy="8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0"/>
          <p:cNvSpPr txBox="1"/>
          <p:nvPr>
            <p:ph idx="2" type="subTitle"/>
          </p:nvPr>
        </p:nvSpPr>
        <p:spPr>
          <a:xfrm>
            <a:off x="3104700" y="3514233"/>
            <a:ext cx="13971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0"/>
          <p:cNvSpPr txBox="1"/>
          <p:nvPr>
            <p:ph idx="3" type="subTitle"/>
          </p:nvPr>
        </p:nvSpPr>
        <p:spPr>
          <a:xfrm>
            <a:off x="4571100" y="3511408"/>
            <a:ext cx="13812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4" type="subTitle"/>
          </p:nvPr>
        </p:nvSpPr>
        <p:spPr>
          <a:xfrm>
            <a:off x="6023400" y="3529870"/>
            <a:ext cx="1397100" cy="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0"/>
          <p:cNvSpPr txBox="1"/>
          <p:nvPr>
            <p:ph idx="5" type="subTitle"/>
          </p:nvPr>
        </p:nvSpPr>
        <p:spPr>
          <a:xfrm>
            <a:off x="1638300" y="3196233"/>
            <a:ext cx="13971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7" name="Google Shape;137;p20"/>
          <p:cNvSpPr txBox="1"/>
          <p:nvPr>
            <p:ph idx="6" type="subTitle"/>
          </p:nvPr>
        </p:nvSpPr>
        <p:spPr>
          <a:xfrm>
            <a:off x="3104700" y="3196233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8" name="Google Shape;138;p20"/>
          <p:cNvSpPr txBox="1"/>
          <p:nvPr>
            <p:ph idx="7" type="subTitle"/>
          </p:nvPr>
        </p:nvSpPr>
        <p:spPr>
          <a:xfrm>
            <a:off x="4571999" y="3196233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39" name="Google Shape;139;p20"/>
          <p:cNvSpPr txBox="1"/>
          <p:nvPr>
            <p:ph idx="8" type="subTitle"/>
          </p:nvPr>
        </p:nvSpPr>
        <p:spPr>
          <a:xfrm>
            <a:off x="6037498" y="3196233"/>
            <a:ext cx="1381200" cy="4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Font typeface="Squada One"/>
              <a:buNone/>
              <a:defRPr sz="1600">
                <a:solidFill>
                  <a:schemeClr val="accent2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/>
        </p:txBody>
      </p:sp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379900" y="2454788"/>
            <a:ext cx="4384200" cy="8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3105600" y="1306625"/>
            <a:ext cx="29328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2114025" y="3347550"/>
            <a:ext cx="4916100" cy="48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CUSTOM_34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ctrTitle"/>
          </p:nvPr>
        </p:nvSpPr>
        <p:spPr>
          <a:xfrm flipH="1">
            <a:off x="457200" y="1443030"/>
            <a:ext cx="26958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3" name="Google Shape;143;p21"/>
          <p:cNvSpPr txBox="1"/>
          <p:nvPr/>
        </p:nvSpPr>
        <p:spPr>
          <a:xfrm>
            <a:off x="3390325" y="2006627"/>
            <a:ext cx="28182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CREDITS: This presentation template was created by</a:t>
            </a:r>
            <a:r>
              <a:rPr lang="en" sz="1200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including icons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, infographics &amp; images by </a:t>
            </a:r>
            <a:r>
              <a:rPr lang="en" sz="1200">
                <a:solidFill>
                  <a:schemeClr val="lt1"/>
                </a:solidFill>
                <a:uFill>
                  <a:noFill/>
                </a:uFill>
                <a:latin typeface="Roboto Condensed Light"/>
                <a:ea typeface="Roboto Condensed Light"/>
                <a:cs typeface="Roboto Condensed Light"/>
                <a:sym typeface="Roboto Condensed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lt1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highlight>
                  <a:srgbClr val="FFD809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dk1"/>
              </a:solidFill>
              <a:highlight>
                <a:srgbClr val="FFD809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1371600" rtl="0" algn="l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21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540000" y="445025"/>
            <a:ext cx="41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540000" y="1193175"/>
            <a:ext cx="8199000" cy="34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540000" y="445025"/>
            <a:ext cx="557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5039475" y="26276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2" type="subTitle"/>
          </p:nvPr>
        </p:nvSpPr>
        <p:spPr>
          <a:xfrm>
            <a:off x="5039475" y="2967700"/>
            <a:ext cx="2316000" cy="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3" type="subTitle"/>
          </p:nvPr>
        </p:nvSpPr>
        <p:spPr>
          <a:xfrm>
            <a:off x="1788525" y="2627688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3000"/>
              <a:buFont typeface="Anton"/>
              <a:buNone/>
              <a:defRPr b="0" sz="30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4" type="subTitle"/>
          </p:nvPr>
        </p:nvSpPr>
        <p:spPr>
          <a:xfrm>
            <a:off x="1788625" y="2967700"/>
            <a:ext cx="2316000" cy="88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idx="1" type="body"/>
          </p:nvPr>
        </p:nvSpPr>
        <p:spPr>
          <a:xfrm>
            <a:off x="540000" y="768600"/>
            <a:ext cx="3654900" cy="126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3600">
                <a:latin typeface="Anton"/>
                <a:ea typeface="Anton"/>
                <a:cs typeface="Anton"/>
                <a:sym typeface="Anton"/>
              </a:defRPr>
            </a:lvl1pPr>
          </a:lstStyle>
          <a:p/>
        </p:txBody>
      </p:sp>
      <p:sp>
        <p:nvSpPr>
          <p:cNvPr id="31" name="Google Shape;31;p6"/>
          <p:cNvSpPr/>
          <p:nvPr/>
        </p:nvSpPr>
        <p:spPr>
          <a:xfrm>
            <a:off x="2647477" y="3309723"/>
            <a:ext cx="7540050" cy="2101950"/>
          </a:xfrm>
          <a:custGeom>
            <a:rect b="b" l="l" r="r" t="t"/>
            <a:pathLst>
              <a:path extrusionOk="0" h="84078" w="301602">
                <a:moveTo>
                  <a:pt x="287522" y="4986"/>
                </a:moveTo>
                <a:cubicBezTo>
                  <a:pt x="277310" y="-6086"/>
                  <a:pt x="230067" y="3912"/>
                  <a:pt x="211740" y="11436"/>
                </a:cubicBezTo>
                <a:cubicBezTo>
                  <a:pt x="193413" y="18961"/>
                  <a:pt x="200991" y="43737"/>
                  <a:pt x="177558" y="50133"/>
                </a:cubicBezTo>
                <a:cubicBezTo>
                  <a:pt x="154125" y="56529"/>
                  <a:pt x="99197" y="45349"/>
                  <a:pt x="71141" y="49810"/>
                </a:cubicBezTo>
                <a:cubicBezTo>
                  <a:pt x="43086" y="54271"/>
                  <a:pt x="-24420" y="72222"/>
                  <a:pt x="9225" y="76898"/>
                </a:cubicBezTo>
                <a:cubicBezTo>
                  <a:pt x="42870" y="81574"/>
                  <a:pt x="226628" y="89851"/>
                  <a:pt x="273011" y="77866"/>
                </a:cubicBezTo>
                <a:cubicBezTo>
                  <a:pt x="319394" y="65881"/>
                  <a:pt x="297734" y="16058"/>
                  <a:pt x="287522" y="4986"/>
                </a:cubicBezTo>
                <a:close/>
              </a:path>
            </a:pathLst>
          </a:custGeom>
          <a:solidFill>
            <a:srgbClr val="FFFFFF">
              <a:alpha val="41960"/>
            </a:srgbClr>
          </a:solidFill>
          <a:ln>
            <a:noFill/>
          </a:ln>
        </p:spPr>
      </p:sp>
      <p:sp>
        <p:nvSpPr>
          <p:cNvPr id="32" name="Google Shape;32;p6"/>
          <p:cNvSpPr/>
          <p:nvPr/>
        </p:nvSpPr>
        <p:spPr>
          <a:xfrm>
            <a:off x="4476092" y="3960712"/>
            <a:ext cx="6236400" cy="1564875"/>
          </a:xfrm>
          <a:custGeom>
            <a:rect b="b" l="l" r="r" t="t"/>
            <a:pathLst>
              <a:path extrusionOk="0" h="62595" w="249456">
                <a:moveTo>
                  <a:pt x="240498" y="24738"/>
                </a:moveTo>
                <a:cubicBezTo>
                  <a:pt x="242487" y="19041"/>
                  <a:pt x="262427" y="27103"/>
                  <a:pt x="235016" y="23126"/>
                </a:cubicBezTo>
                <a:cubicBezTo>
                  <a:pt x="207606" y="19149"/>
                  <a:pt x="114195" y="-4714"/>
                  <a:pt x="76035" y="875"/>
                </a:cubicBezTo>
                <a:cubicBezTo>
                  <a:pt x="37875" y="6465"/>
                  <a:pt x="-18450" y="47258"/>
                  <a:pt x="6058" y="56663"/>
                </a:cubicBezTo>
                <a:cubicBezTo>
                  <a:pt x="30566" y="66069"/>
                  <a:pt x="184012" y="62629"/>
                  <a:pt x="223085" y="57308"/>
                </a:cubicBezTo>
                <a:cubicBezTo>
                  <a:pt x="262158" y="51987"/>
                  <a:pt x="238510" y="30435"/>
                  <a:pt x="240498" y="24738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hasCustomPrompt="1" type="title"/>
          </p:nvPr>
        </p:nvSpPr>
        <p:spPr>
          <a:xfrm>
            <a:off x="816050" y="1580050"/>
            <a:ext cx="7512000" cy="149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1902625" y="3152150"/>
            <a:ext cx="5338800" cy="4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7"/>
          <p:cNvSpPr/>
          <p:nvPr/>
        </p:nvSpPr>
        <p:spPr>
          <a:xfrm rot="10800000">
            <a:off x="-376252" y="4388842"/>
            <a:ext cx="8720150" cy="1185650"/>
          </a:xfrm>
          <a:custGeom>
            <a:rect b="b" l="l" r="r" t="t"/>
            <a:pathLst>
              <a:path extrusionOk="0" h="47426" w="348806">
                <a:moveTo>
                  <a:pt x="4767" y="3598"/>
                </a:moveTo>
                <a:cubicBezTo>
                  <a:pt x="-23010" y="10949"/>
                  <a:pt x="79120" y="43710"/>
                  <a:pt x="111042" y="47114"/>
                </a:cubicBezTo>
                <a:cubicBezTo>
                  <a:pt x="142964" y="50518"/>
                  <a:pt x="168175" y="24814"/>
                  <a:pt x="196298" y="24024"/>
                </a:cubicBezTo>
                <a:cubicBezTo>
                  <a:pt x="224421" y="23235"/>
                  <a:pt x="256688" y="39565"/>
                  <a:pt x="279778" y="42377"/>
                </a:cubicBezTo>
                <a:cubicBezTo>
                  <a:pt x="302868" y="45189"/>
                  <a:pt x="324034" y="46719"/>
                  <a:pt x="334839" y="40897"/>
                </a:cubicBezTo>
                <a:cubicBezTo>
                  <a:pt x="345644" y="35075"/>
                  <a:pt x="354130" y="13761"/>
                  <a:pt x="344608" y="7446"/>
                </a:cubicBezTo>
                <a:cubicBezTo>
                  <a:pt x="335086" y="1131"/>
                  <a:pt x="334346" y="3647"/>
                  <a:pt x="277706" y="3006"/>
                </a:cubicBezTo>
                <a:cubicBezTo>
                  <a:pt x="221066" y="2365"/>
                  <a:pt x="32544" y="-3753"/>
                  <a:pt x="4767" y="3598"/>
                </a:cubicBezTo>
                <a:close/>
              </a:path>
            </a:pathLst>
          </a:custGeom>
          <a:solidFill>
            <a:srgbClr val="FFFFFF">
              <a:alpha val="41960"/>
            </a:srgbClr>
          </a:solidFill>
          <a:ln>
            <a:noFill/>
          </a:ln>
        </p:spPr>
      </p:sp>
      <p:sp>
        <p:nvSpPr>
          <p:cNvPr id="38" name="Google Shape;38;p7"/>
          <p:cNvSpPr/>
          <p:nvPr/>
        </p:nvSpPr>
        <p:spPr>
          <a:xfrm rot="10800000">
            <a:off x="-327864" y="4411131"/>
            <a:ext cx="6149225" cy="1175950"/>
          </a:xfrm>
          <a:custGeom>
            <a:rect b="b" l="l" r="r" t="t"/>
            <a:pathLst>
              <a:path extrusionOk="0" h="47038" w="245969">
                <a:moveTo>
                  <a:pt x="243115" y="4693"/>
                </a:moveTo>
                <a:cubicBezTo>
                  <a:pt x="263788" y="11551"/>
                  <a:pt x="166592" y="46828"/>
                  <a:pt x="126480" y="47025"/>
                </a:cubicBezTo>
                <a:cubicBezTo>
                  <a:pt x="86368" y="47222"/>
                  <a:pt x="-16995" y="12932"/>
                  <a:pt x="2444" y="5877"/>
                </a:cubicBezTo>
                <a:cubicBezTo>
                  <a:pt x="21883" y="-1178"/>
                  <a:pt x="222442" y="-2165"/>
                  <a:pt x="243115" y="4693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" name="Google Shape;39;p7"/>
          <p:cNvSpPr/>
          <p:nvPr/>
        </p:nvSpPr>
        <p:spPr>
          <a:xfrm>
            <a:off x="1242548" y="-414744"/>
            <a:ext cx="8720150" cy="1185650"/>
          </a:xfrm>
          <a:custGeom>
            <a:rect b="b" l="l" r="r" t="t"/>
            <a:pathLst>
              <a:path extrusionOk="0" h="47426" w="348806">
                <a:moveTo>
                  <a:pt x="4767" y="3598"/>
                </a:moveTo>
                <a:cubicBezTo>
                  <a:pt x="-23010" y="10949"/>
                  <a:pt x="79120" y="43710"/>
                  <a:pt x="111042" y="47114"/>
                </a:cubicBezTo>
                <a:cubicBezTo>
                  <a:pt x="142964" y="50518"/>
                  <a:pt x="168175" y="24814"/>
                  <a:pt x="196298" y="24024"/>
                </a:cubicBezTo>
                <a:cubicBezTo>
                  <a:pt x="224421" y="23235"/>
                  <a:pt x="256688" y="39565"/>
                  <a:pt x="279778" y="42377"/>
                </a:cubicBezTo>
                <a:cubicBezTo>
                  <a:pt x="302868" y="45189"/>
                  <a:pt x="324034" y="46719"/>
                  <a:pt x="334839" y="40897"/>
                </a:cubicBezTo>
                <a:cubicBezTo>
                  <a:pt x="345644" y="35075"/>
                  <a:pt x="354130" y="13761"/>
                  <a:pt x="344608" y="7446"/>
                </a:cubicBezTo>
                <a:cubicBezTo>
                  <a:pt x="335086" y="1131"/>
                  <a:pt x="334346" y="3647"/>
                  <a:pt x="277706" y="3006"/>
                </a:cubicBezTo>
                <a:cubicBezTo>
                  <a:pt x="221066" y="2365"/>
                  <a:pt x="32544" y="-3753"/>
                  <a:pt x="4767" y="3598"/>
                </a:cubicBezTo>
                <a:close/>
              </a:path>
            </a:pathLst>
          </a:custGeom>
          <a:solidFill>
            <a:srgbClr val="FFFFFF">
              <a:alpha val="41960"/>
            </a:srgbClr>
          </a:solidFill>
          <a:ln>
            <a:noFill/>
          </a:ln>
        </p:spPr>
      </p:sp>
      <p:sp>
        <p:nvSpPr>
          <p:cNvPr id="40" name="Google Shape;40;p7"/>
          <p:cNvSpPr/>
          <p:nvPr/>
        </p:nvSpPr>
        <p:spPr>
          <a:xfrm>
            <a:off x="3765085" y="-427333"/>
            <a:ext cx="6149225" cy="1175950"/>
          </a:xfrm>
          <a:custGeom>
            <a:rect b="b" l="l" r="r" t="t"/>
            <a:pathLst>
              <a:path extrusionOk="0" h="47038" w="245969">
                <a:moveTo>
                  <a:pt x="243115" y="4693"/>
                </a:moveTo>
                <a:cubicBezTo>
                  <a:pt x="263788" y="11551"/>
                  <a:pt x="166592" y="46828"/>
                  <a:pt x="126480" y="47025"/>
                </a:cubicBezTo>
                <a:cubicBezTo>
                  <a:pt x="86368" y="47222"/>
                  <a:pt x="-16995" y="12932"/>
                  <a:pt x="2444" y="5877"/>
                </a:cubicBezTo>
                <a:cubicBezTo>
                  <a:pt x="21883" y="-1178"/>
                  <a:pt x="222442" y="-2165"/>
                  <a:pt x="243115" y="4693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540000" y="445025"/>
            <a:ext cx="530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6" name="Google Shape;46;p9"/>
          <p:cNvSpPr/>
          <p:nvPr/>
        </p:nvSpPr>
        <p:spPr>
          <a:xfrm>
            <a:off x="-365702" y="3547189"/>
            <a:ext cx="1423325" cy="1871025"/>
          </a:xfrm>
          <a:custGeom>
            <a:rect b="b" l="l" r="r" t="t"/>
            <a:pathLst>
              <a:path extrusionOk="0" h="74841" w="56933">
                <a:moveTo>
                  <a:pt x="7819" y="1686"/>
                </a:moveTo>
                <a:cubicBezTo>
                  <a:pt x="14282" y="-5715"/>
                  <a:pt x="34906" y="13330"/>
                  <a:pt x="42751" y="24184"/>
                </a:cubicBezTo>
                <a:cubicBezTo>
                  <a:pt x="50596" y="35038"/>
                  <a:pt x="61351" y="59411"/>
                  <a:pt x="54888" y="66812"/>
                </a:cubicBezTo>
                <a:cubicBezTo>
                  <a:pt x="48425" y="74213"/>
                  <a:pt x="11816" y="79442"/>
                  <a:pt x="3971" y="68588"/>
                </a:cubicBezTo>
                <a:cubicBezTo>
                  <a:pt x="-3874" y="57734"/>
                  <a:pt x="1356" y="9087"/>
                  <a:pt x="7819" y="1686"/>
                </a:cubicBezTo>
                <a:close/>
              </a:path>
            </a:pathLst>
          </a:custGeom>
          <a:solidFill>
            <a:srgbClr val="FFFFFF">
              <a:alpha val="41960"/>
            </a:srgbClr>
          </a:solidFill>
          <a:ln>
            <a:noFill/>
          </a:ln>
        </p:spPr>
      </p:sp>
      <p:sp>
        <p:nvSpPr>
          <p:cNvPr id="47" name="Google Shape;47;p9"/>
          <p:cNvSpPr/>
          <p:nvPr/>
        </p:nvSpPr>
        <p:spPr>
          <a:xfrm rot="-859101">
            <a:off x="-648468" y="3007915"/>
            <a:ext cx="1621839" cy="2506755"/>
          </a:xfrm>
          <a:custGeom>
            <a:rect b="b" l="l" r="r" t="t"/>
            <a:pathLst>
              <a:path extrusionOk="0" h="100274" w="64876">
                <a:moveTo>
                  <a:pt x="15873" y="1347"/>
                </a:moveTo>
                <a:cubicBezTo>
                  <a:pt x="26382" y="-7336"/>
                  <a:pt x="60426" y="29962"/>
                  <a:pt x="64422" y="40718"/>
                </a:cubicBezTo>
                <a:cubicBezTo>
                  <a:pt x="68419" y="51474"/>
                  <a:pt x="43207" y="57395"/>
                  <a:pt x="39852" y="65881"/>
                </a:cubicBezTo>
                <a:cubicBezTo>
                  <a:pt x="36497" y="74367"/>
                  <a:pt x="50706" y="87145"/>
                  <a:pt x="44292" y="91635"/>
                </a:cubicBezTo>
                <a:cubicBezTo>
                  <a:pt x="37878" y="96125"/>
                  <a:pt x="6105" y="107867"/>
                  <a:pt x="1368" y="92819"/>
                </a:cubicBezTo>
                <a:cubicBezTo>
                  <a:pt x="-3368" y="77771"/>
                  <a:pt x="5364" y="10031"/>
                  <a:pt x="15873" y="1347"/>
                </a:cubicBezTo>
                <a:close/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" name="Google Shape;48;p9"/>
          <p:cNvSpPr/>
          <p:nvPr/>
        </p:nvSpPr>
        <p:spPr>
          <a:xfrm>
            <a:off x="7663742" y="-253256"/>
            <a:ext cx="1912425" cy="2289675"/>
          </a:xfrm>
          <a:custGeom>
            <a:rect b="b" l="l" r="r" t="t"/>
            <a:pathLst>
              <a:path extrusionOk="0" h="91587" w="76497">
                <a:moveTo>
                  <a:pt x="73255" y="90650"/>
                </a:moveTo>
                <a:cubicBezTo>
                  <a:pt x="68765" y="97853"/>
                  <a:pt x="50708" y="58876"/>
                  <a:pt x="40396" y="51278"/>
                </a:cubicBezTo>
                <a:cubicBezTo>
                  <a:pt x="30084" y="43680"/>
                  <a:pt x="17503" y="52363"/>
                  <a:pt x="11385" y="45061"/>
                </a:cubicBezTo>
                <a:cubicBezTo>
                  <a:pt x="5267" y="37759"/>
                  <a:pt x="-5637" y="13633"/>
                  <a:pt x="3688" y="7466"/>
                </a:cubicBezTo>
                <a:cubicBezTo>
                  <a:pt x="13013" y="1299"/>
                  <a:pt x="55740" y="-5806"/>
                  <a:pt x="67334" y="8058"/>
                </a:cubicBezTo>
                <a:cubicBezTo>
                  <a:pt x="78929" y="21922"/>
                  <a:pt x="77745" y="83447"/>
                  <a:pt x="73255" y="90650"/>
                </a:cubicBezTo>
                <a:close/>
              </a:path>
            </a:pathLst>
          </a:custGeom>
          <a:solidFill>
            <a:srgbClr val="FFFFFF">
              <a:alpha val="41960"/>
            </a:srgbClr>
          </a:solidFill>
          <a:ln>
            <a:noFill/>
          </a:ln>
        </p:spPr>
      </p:sp>
      <p:sp>
        <p:nvSpPr>
          <p:cNvPr id="49" name="Google Shape;49;p9"/>
          <p:cNvSpPr/>
          <p:nvPr/>
        </p:nvSpPr>
        <p:spPr>
          <a:xfrm>
            <a:off x="6526258" y="-142354"/>
            <a:ext cx="3566925" cy="1293625"/>
          </a:xfrm>
          <a:custGeom>
            <a:rect b="b" l="l" r="r" t="t"/>
            <a:pathLst>
              <a:path extrusionOk="0" h="51745" w="142677">
                <a:moveTo>
                  <a:pt x="4192" y="4214"/>
                </a:moveTo>
                <a:cubicBezTo>
                  <a:pt x="-11695" y="7520"/>
                  <a:pt x="21905" y="21927"/>
                  <a:pt x="34979" y="24344"/>
                </a:cubicBezTo>
                <a:cubicBezTo>
                  <a:pt x="48054" y="26762"/>
                  <a:pt x="66407" y="14180"/>
                  <a:pt x="82639" y="18719"/>
                </a:cubicBezTo>
                <a:cubicBezTo>
                  <a:pt x="98871" y="23258"/>
                  <a:pt x="124429" y="53946"/>
                  <a:pt x="132372" y="51578"/>
                </a:cubicBezTo>
                <a:cubicBezTo>
                  <a:pt x="140316" y="49210"/>
                  <a:pt x="151663" y="12404"/>
                  <a:pt x="130300" y="4510"/>
                </a:cubicBezTo>
                <a:cubicBezTo>
                  <a:pt x="108937" y="-3384"/>
                  <a:pt x="20079" y="908"/>
                  <a:pt x="4192" y="4214"/>
                </a:cubicBezTo>
                <a:close/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4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" type="subTitle"/>
          </p:nvPr>
        </p:nvSpPr>
        <p:spPr>
          <a:xfrm>
            <a:off x="3414050" y="2631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4" name="Google Shape;54;p10"/>
          <p:cNvSpPr txBox="1"/>
          <p:nvPr>
            <p:ph idx="2" type="subTitle"/>
          </p:nvPr>
        </p:nvSpPr>
        <p:spPr>
          <a:xfrm>
            <a:off x="3414050" y="2971475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55" name="Google Shape;55;p10"/>
          <p:cNvSpPr txBox="1"/>
          <p:nvPr>
            <p:ph idx="3" type="subTitle"/>
          </p:nvPr>
        </p:nvSpPr>
        <p:spPr>
          <a:xfrm>
            <a:off x="705675" y="2631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6" name="Google Shape;56;p10"/>
          <p:cNvSpPr txBox="1"/>
          <p:nvPr>
            <p:ph idx="4" type="subTitle"/>
          </p:nvPr>
        </p:nvSpPr>
        <p:spPr>
          <a:xfrm>
            <a:off x="705775" y="2971475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5" type="subTitle"/>
          </p:nvPr>
        </p:nvSpPr>
        <p:spPr>
          <a:xfrm>
            <a:off x="6122325" y="2631463"/>
            <a:ext cx="23160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2500"/>
              <a:buFont typeface="Anton"/>
              <a:buNone/>
              <a:defRPr b="0" sz="2500">
                <a:solidFill>
                  <a:schemeClr val="dk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6" type="subTitle"/>
          </p:nvPr>
        </p:nvSpPr>
        <p:spPr>
          <a:xfrm>
            <a:off x="6122325" y="2971475"/>
            <a:ext cx="231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40000" y="44502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2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2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2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2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2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2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2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2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nton"/>
              <a:buNone/>
              <a:defRPr sz="28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 Medium"/>
              <a:buChar char="●"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 Medium"/>
              <a:buChar char="○"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 Medium"/>
              <a:buChar char="■"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 Medium"/>
              <a:buChar char="●"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 Medium"/>
              <a:buChar char="○"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 Medium"/>
              <a:buChar char="■"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 Medium"/>
              <a:buChar char="●"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 Medium"/>
              <a:buChar char="○"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Montserrat Medium"/>
              <a:buChar char="■"/>
              <a:defRPr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r">
              <a:buNone/>
              <a:defRPr sz="1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r">
              <a:buNone/>
              <a:defRPr sz="1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r">
              <a:buNone/>
              <a:defRPr sz="1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r">
              <a:buNone/>
              <a:defRPr sz="1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r">
              <a:buNone/>
              <a:defRPr sz="1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r">
              <a:buNone/>
              <a:defRPr sz="1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r">
              <a:buNone/>
              <a:defRPr sz="1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r">
              <a:buNone/>
              <a:defRPr sz="1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exoplanetarchive.ipac.caltech.edu/index.html" TargetMode="External"/><Relationship Id="rId4" Type="http://schemas.openxmlformats.org/officeDocument/2006/relationships/hyperlink" Target="https://exoplanetarchive.ipac.caltech.edu/cgi-bin/TblView/nph-tblView?app=ExoTbls&amp;config=PS" TargetMode="External"/><Relationship Id="rId5" Type="http://schemas.openxmlformats.org/officeDocument/2006/relationships/hyperlink" Target="https://exoplanetarchive.ipac.caltech.edu/docs/counts_detail.html" TargetMode="External"/><Relationship Id="rId6" Type="http://schemas.openxmlformats.org/officeDocument/2006/relationships/hyperlink" Target="https://exoplanets.nasa.gov/news/1702/cosmic-milestone-nasa-confirms-5000-exoplanets/" TargetMode="External"/><Relationship Id="rId7" Type="http://schemas.openxmlformats.org/officeDocument/2006/relationships/hyperlink" Target="https://www.scientificamerican.com/article/5-000-exoplanets-nasa-confirms-a-cosmic-milestone/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jpg"/><Relationship Id="rId4" Type="http://schemas.openxmlformats.org/officeDocument/2006/relationships/image" Target="../media/image15.png"/><Relationship Id="rId5" Type="http://schemas.openxmlformats.org/officeDocument/2006/relationships/image" Target="../media/image17.gif"/><Relationship Id="rId6" Type="http://schemas.openxmlformats.org/officeDocument/2006/relationships/image" Target="../media/image8.gif"/><Relationship Id="rId7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idx="1" type="subTitle"/>
          </p:nvPr>
        </p:nvSpPr>
        <p:spPr>
          <a:xfrm>
            <a:off x="2055800" y="2867900"/>
            <a:ext cx="5032500" cy="15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DATS-6202</a:t>
            </a:r>
            <a:endParaRPr b="1" sz="2100"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MACHINE LEARNING</a:t>
            </a:r>
            <a:endParaRPr b="1" sz="21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CHIEM</a:t>
            </a:r>
            <a:r>
              <a:rPr b="1" lang="en" sz="21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EZIEM</a:t>
            </a:r>
            <a:r>
              <a:rPr b="1" lang="en" sz="21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 OGUAYO</a:t>
            </a:r>
            <a:endParaRPr b="1" sz="21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NATE EHAT</a:t>
            </a:r>
            <a:endParaRPr b="1" sz="21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50" name="Google Shape;150;p22"/>
          <p:cNvSpPr txBox="1"/>
          <p:nvPr>
            <p:ph type="ctrTitle"/>
          </p:nvPr>
        </p:nvSpPr>
        <p:spPr>
          <a:xfrm>
            <a:off x="1534800" y="417850"/>
            <a:ext cx="6074400" cy="19728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50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EXOPLANET</a:t>
            </a:r>
            <a:endParaRPr b="1" sz="50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 sz="5000">
                <a:latin typeface="Goldman"/>
                <a:ea typeface="Goldman"/>
                <a:cs typeface="Goldman"/>
                <a:sym typeface="Goldman"/>
              </a:rPr>
              <a:t>EXPLORATION</a:t>
            </a:r>
            <a:endParaRPr b="1" sz="50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220" name="Google Shape;2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967" y="704850"/>
            <a:ext cx="6552066" cy="43434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21" name="Google Shape;221;p31"/>
          <p:cNvSpPr txBox="1"/>
          <p:nvPr>
            <p:ph type="ctrTitle"/>
          </p:nvPr>
        </p:nvSpPr>
        <p:spPr>
          <a:xfrm flipH="1">
            <a:off x="539988" y="-1720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GALACTIC LOCATION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ctrTitle"/>
          </p:nvPr>
        </p:nvSpPr>
        <p:spPr>
          <a:xfrm flipH="1">
            <a:off x="2000250" y="2236500"/>
            <a:ext cx="51435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4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IDEOLOGY /</a:t>
            </a:r>
            <a:endParaRPr sz="44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4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METHODOLOGY</a:t>
            </a:r>
            <a:endParaRPr sz="44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27" name="Google Shape;227;p32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MODELING PIPELINE</a:t>
            </a:r>
            <a:endParaRPr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33" name="Google Shape;233;p33"/>
          <p:cNvSpPr txBox="1"/>
          <p:nvPr>
            <p:ph idx="1" type="subTitle"/>
          </p:nvPr>
        </p:nvSpPr>
        <p:spPr>
          <a:xfrm>
            <a:off x="457200" y="995825"/>
            <a:ext cx="8229600" cy="372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ldman"/>
              <a:buAutoNum type="arabicParenR"/>
            </a:pPr>
            <a:r>
              <a:rPr b="1" lang="en" sz="16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Scraping / </a:t>
            </a:r>
            <a:r>
              <a:rPr b="1" lang="en" sz="1600">
                <a:latin typeface="Goldman"/>
                <a:ea typeface="Goldman"/>
                <a:cs typeface="Goldman"/>
                <a:sym typeface="Goldman"/>
              </a:rPr>
              <a:t>Mining</a:t>
            </a:r>
            <a:r>
              <a:rPr b="1" lang="en" sz="16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 —</a:t>
            </a:r>
            <a:r>
              <a:rPr b="1" lang="en" sz="16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 CalTech Exoplanet Archive database </a:t>
            </a:r>
            <a:r>
              <a:rPr b="1" lang="en" sz="1600">
                <a:latin typeface="Goldman"/>
                <a:ea typeface="Goldman"/>
                <a:cs typeface="Goldman"/>
                <a:sym typeface="Goldman"/>
              </a:rPr>
              <a:t>primary source of data for extraction and exploration</a:t>
            </a:r>
            <a:endParaRPr b="1" sz="16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ldman"/>
              <a:buAutoNum type="arabicParenR"/>
            </a:pPr>
            <a:r>
              <a:rPr b="1" lang="en" sz="16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Pre-Processing — </a:t>
            </a:r>
            <a:r>
              <a:rPr b="1" lang="en" sz="1600">
                <a:latin typeface="Goldman"/>
                <a:ea typeface="Goldman"/>
                <a:cs typeface="Goldman"/>
                <a:sym typeface="Goldman"/>
              </a:rPr>
              <a:t> Handling uncommon features, handling identifiers, scaling the data, imputing null values</a:t>
            </a:r>
            <a:endParaRPr b="1" sz="16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Goldman"/>
              <a:buAutoNum type="arabicParenR"/>
            </a:pPr>
            <a:r>
              <a:rPr b="1" lang="en" sz="1600">
                <a:latin typeface="Goldman"/>
                <a:ea typeface="Goldman"/>
                <a:cs typeface="Goldman"/>
                <a:sym typeface="Goldman"/>
              </a:rPr>
              <a:t>Model </a:t>
            </a:r>
            <a:r>
              <a:rPr b="1" lang="en" sz="16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Predictions — Building model </a:t>
            </a:r>
            <a:r>
              <a:rPr b="1" lang="en" sz="1600">
                <a:latin typeface="Goldman"/>
                <a:ea typeface="Goldman"/>
                <a:cs typeface="Goldman"/>
                <a:sym typeface="Goldman"/>
              </a:rPr>
              <a:t>and assessing models’ ability to predict exoplanet confirmation</a:t>
            </a:r>
            <a:endParaRPr b="1" sz="16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100"/>
              </a:spcBef>
              <a:spcAft>
                <a:spcPts val="100"/>
              </a:spcAft>
              <a:buClr>
                <a:srgbClr val="FFFFFF"/>
              </a:buClr>
              <a:buSzPts val="1600"/>
              <a:buFont typeface="Goldman"/>
              <a:buAutoNum type="arabicParenR"/>
            </a:pPr>
            <a:r>
              <a:rPr b="1" lang="en" sz="1600">
                <a:latin typeface="Goldman"/>
                <a:ea typeface="Goldman"/>
                <a:cs typeface="Goldman"/>
                <a:sym typeface="Goldman"/>
              </a:rPr>
              <a:t>Model Evaluation </a:t>
            </a:r>
            <a:r>
              <a:rPr b="1" lang="en" sz="16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— </a:t>
            </a:r>
            <a:r>
              <a:rPr b="1" lang="en" sz="1600">
                <a:latin typeface="Goldman"/>
                <a:ea typeface="Goldman"/>
                <a:cs typeface="Goldman"/>
                <a:sym typeface="Goldman"/>
              </a:rPr>
              <a:t>Evaluating best models performance</a:t>
            </a:r>
            <a:endParaRPr b="1" sz="16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34" name="Google Shape;234;p33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ldman"/>
                <a:ea typeface="Goldman"/>
                <a:cs typeface="Goldman"/>
                <a:sym typeface="Goldman"/>
              </a:rPr>
              <a:t>‹#›</a:t>
            </a:fld>
            <a:endParaRPr>
              <a:latin typeface="Goldman"/>
              <a:ea typeface="Goldman"/>
              <a:cs typeface="Goldman"/>
              <a:sym typeface="Gold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4"/>
          <p:cNvSpPr txBox="1"/>
          <p:nvPr>
            <p:ph type="ctrTitle"/>
          </p:nvPr>
        </p:nvSpPr>
        <p:spPr>
          <a:xfrm flipH="1">
            <a:off x="2593950" y="223650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400">
                <a:latin typeface="Goldman"/>
                <a:ea typeface="Goldman"/>
                <a:cs typeface="Goldman"/>
                <a:sym typeface="Goldman"/>
              </a:rPr>
              <a:t>MODEL</a:t>
            </a:r>
            <a:endParaRPr sz="4400">
              <a:solidFill>
                <a:srgbClr val="FFFFFF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240" name="Google Shape;240;p34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5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MODEL RESULTS</a:t>
            </a:r>
            <a:endParaRPr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46" name="Google Shape;246;p35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98725"/>
            <a:ext cx="8839200" cy="1456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MODEL EVALUATION</a:t>
            </a:r>
            <a:endParaRPr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53" name="Google Shape;253;p36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254" name="Google Shape;25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70500"/>
            <a:ext cx="8839201" cy="87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7"/>
          <p:cNvSpPr txBox="1"/>
          <p:nvPr>
            <p:ph type="ctrTitle"/>
          </p:nvPr>
        </p:nvSpPr>
        <p:spPr>
          <a:xfrm flipH="1">
            <a:off x="540000" y="455570"/>
            <a:ext cx="8064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sp>
        <p:nvSpPr>
          <p:cNvPr id="260" name="Google Shape;260;p37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1" name="Google Shape;26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900" y="1183975"/>
            <a:ext cx="6179099" cy="3015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7"/>
          <p:cNvSpPr txBox="1"/>
          <p:nvPr/>
        </p:nvSpPr>
        <p:spPr>
          <a:xfrm>
            <a:off x="624900" y="4199025"/>
            <a:ext cx="6557100" cy="11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Equilibrium Temperature, Inclination, Orbit Semi-Major axis, Insolation Flux, Default Parameter Set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8"/>
          <p:cNvSpPr txBox="1"/>
          <p:nvPr>
            <p:ph type="ctrTitle"/>
          </p:nvPr>
        </p:nvSpPr>
        <p:spPr>
          <a:xfrm flipH="1">
            <a:off x="1934550" y="2236500"/>
            <a:ext cx="52749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4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CONCLUSIONS</a:t>
            </a:r>
            <a:endParaRPr sz="44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68" name="Google Shape;268;p38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9"/>
          <p:cNvSpPr txBox="1"/>
          <p:nvPr/>
        </p:nvSpPr>
        <p:spPr>
          <a:xfrm>
            <a:off x="373950" y="966025"/>
            <a:ext cx="8449800" cy="39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ldman"/>
              <a:buChar char="●"/>
            </a:pPr>
            <a:r>
              <a:rPr b="1" lang="en" sz="18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DATA MINING:</a:t>
            </a:r>
            <a:endParaRPr b="1" sz="18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ldman"/>
              <a:buChar char="○"/>
            </a:pPr>
            <a:r>
              <a:rPr lang="en" sz="18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High accessibility of exoplanet data – yet many gaps</a:t>
            </a:r>
            <a:endParaRPr sz="18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ldman"/>
              <a:buChar char="●"/>
            </a:pPr>
            <a:r>
              <a:rPr b="1" lang="en" sz="18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MODELING PIPELINE</a:t>
            </a:r>
            <a:r>
              <a:rPr b="1" lang="en" sz="18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:</a:t>
            </a:r>
            <a:endParaRPr b="1" sz="18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ldman"/>
              <a:buChar char="○"/>
            </a:pPr>
            <a:r>
              <a:rPr lang="en" sz="18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Classification</a:t>
            </a:r>
            <a:r>
              <a:rPr lang="en" sz="18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 is most logical application of ML as applied to data set under investigation, though image recognition of galaxies may offer greater insights in the future</a:t>
            </a:r>
            <a:endParaRPr sz="18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ldman"/>
              <a:buChar char="●"/>
            </a:pPr>
            <a:r>
              <a:rPr b="1" lang="en" sz="18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FUTURE RESEARCH:</a:t>
            </a:r>
            <a:endParaRPr b="1" sz="18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ldman"/>
              <a:buChar char="○"/>
            </a:pPr>
            <a:r>
              <a:rPr lang="en" sz="18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Supplemental NASA data (James Webb Telescope / TESS)</a:t>
            </a:r>
            <a:endParaRPr sz="18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100"/>
              </a:spcBef>
              <a:spcAft>
                <a:spcPts val="100"/>
              </a:spcAft>
              <a:buClr>
                <a:srgbClr val="FFFFFF"/>
              </a:buClr>
              <a:buSzPts val="1800"/>
              <a:buFont typeface="Goldman"/>
              <a:buChar char="○"/>
            </a:pPr>
            <a:r>
              <a:rPr lang="en" sz="18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Image recognition - opportunity to deploy neural network architecture, utilizing multi-lens / light telescopic imagery</a:t>
            </a:r>
            <a:endParaRPr sz="18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74" name="Google Shape;274;p39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CONCLUSIONS / TAKEAWAYS</a:t>
            </a:r>
            <a:endParaRPr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75" name="Google Shape;275;p39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ldman"/>
                <a:ea typeface="Goldman"/>
                <a:cs typeface="Goldman"/>
                <a:sym typeface="Goldman"/>
              </a:rPr>
              <a:t>‹#›</a:t>
            </a:fld>
            <a:endParaRPr>
              <a:latin typeface="Goldman"/>
              <a:ea typeface="Goldman"/>
              <a:cs typeface="Goldman"/>
              <a:sym typeface="Goldma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 txBox="1"/>
          <p:nvPr>
            <p:ph type="ctrTitle"/>
          </p:nvPr>
        </p:nvSpPr>
        <p:spPr>
          <a:xfrm flipH="1">
            <a:off x="2593950" y="2236500"/>
            <a:ext cx="39561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4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APPENDIX</a:t>
            </a:r>
            <a:endParaRPr sz="44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81" name="Google Shape;281;p40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ctrTitle"/>
          </p:nvPr>
        </p:nvSpPr>
        <p:spPr>
          <a:xfrm flipH="1">
            <a:off x="2061750" y="2236500"/>
            <a:ext cx="50205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400">
                <a:latin typeface="Goldman"/>
                <a:ea typeface="Goldman"/>
                <a:cs typeface="Goldman"/>
                <a:sym typeface="Goldman"/>
              </a:rPr>
              <a:t>ANALYSIS</a:t>
            </a:r>
            <a:endParaRPr b="1" sz="44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4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BACKGROUND</a:t>
            </a:r>
            <a:endParaRPr b="1" sz="44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56" name="Google Shape;156;p23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ldman"/>
                <a:ea typeface="Goldman"/>
                <a:cs typeface="Goldman"/>
                <a:sym typeface="Goldman"/>
              </a:rPr>
              <a:t>‹#›</a:t>
            </a:fld>
            <a:endParaRPr>
              <a:latin typeface="Goldman"/>
              <a:ea typeface="Goldman"/>
              <a:cs typeface="Goldman"/>
              <a:sym typeface="Gold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1"/>
          <p:cNvSpPr txBox="1"/>
          <p:nvPr>
            <p:ph idx="1" type="subTitle"/>
          </p:nvPr>
        </p:nvSpPr>
        <p:spPr>
          <a:xfrm>
            <a:off x="457200" y="1050425"/>
            <a:ext cx="8229600" cy="364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ldman"/>
              <a:buChar char="●"/>
            </a:pPr>
            <a:r>
              <a:rPr b="1" lang="en">
                <a:latin typeface="Goldman"/>
                <a:ea typeface="Goldman"/>
                <a:cs typeface="Goldman"/>
                <a:sym typeface="Goldman"/>
              </a:rPr>
              <a:t>CalTech Exoplanet Archive</a:t>
            </a:r>
            <a:endParaRPr b="1">
              <a:latin typeface="Goldman"/>
              <a:ea typeface="Goldman"/>
              <a:cs typeface="Goldman"/>
              <a:sym typeface="Goldman"/>
            </a:endParaRPr>
          </a:p>
          <a:p>
            <a:pPr indent="-2921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Goldman"/>
              <a:buChar char="○"/>
            </a:pPr>
            <a:r>
              <a:rPr b="1" lang="en" u="sng">
                <a:solidFill>
                  <a:schemeClr val="hlink"/>
                </a:solidFill>
                <a:latin typeface="Goldman"/>
                <a:ea typeface="Goldman"/>
                <a:cs typeface="Goldman"/>
                <a:sym typeface="Goldman"/>
                <a:hlinkClick r:id="rId3"/>
              </a:rPr>
              <a:t>https://exoplanetarchive.ipac.caltech.edu/index.html</a:t>
            </a:r>
            <a:endParaRPr b="1">
              <a:latin typeface="Goldman"/>
              <a:ea typeface="Goldman"/>
              <a:cs typeface="Goldman"/>
              <a:sym typeface="Goldman"/>
            </a:endParaRPr>
          </a:p>
          <a:p>
            <a:pPr indent="-2921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Goldman"/>
              <a:buChar char="○"/>
            </a:pPr>
            <a:r>
              <a:rPr b="1" lang="en" u="sng">
                <a:solidFill>
                  <a:schemeClr val="hlink"/>
                </a:solidFill>
                <a:latin typeface="Goldman"/>
                <a:ea typeface="Goldman"/>
                <a:cs typeface="Goldman"/>
                <a:sym typeface="Goldman"/>
                <a:hlinkClick r:id="rId4"/>
              </a:rPr>
              <a:t>https://exoplanetarchive.ipac.caltech.edu/cgi-bin/TblView/nph-tblView?app=ExoTbls&amp;config=PS</a:t>
            </a:r>
            <a:endParaRPr b="1">
              <a:latin typeface="Goldman"/>
              <a:ea typeface="Goldman"/>
              <a:cs typeface="Goldman"/>
              <a:sym typeface="Goldman"/>
            </a:endParaRPr>
          </a:p>
          <a:p>
            <a:pPr indent="-292100" lvl="1" marL="9144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Goldman"/>
              <a:buChar char="○"/>
            </a:pPr>
            <a:r>
              <a:rPr b="1" lang="en" u="sng">
                <a:solidFill>
                  <a:schemeClr val="hlink"/>
                </a:solidFill>
                <a:latin typeface="Goldman"/>
                <a:ea typeface="Goldman"/>
                <a:cs typeface="Goldman"/>
                <a:sym typeface="Goldman"/>
                <a:hlinkClick r:id="rId5"/>
              </a:rPr>
              <a:t>https://exoplanetarchive.ipac.caltech.edu/docs/counts_detail.html</a:t>
            </a:r>
            <a:endParaRPr b="1">
              <a:latin typeface="Goldman"/>
              <a:ea typeface="Goldman"/>
              <a:cs typeface="Goldman"/>
              <a:sym typeface="Goldman"/>
            </a:endParaRPr>
          </a:p>
          <a:p>
            <a:pPr indent="-3175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ldman"/>
              <a:buChar char="●"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NASA Publications</a:t>
            </a:r>
            <a:endParaRPr b="1">
              <a:latin typeface="Goldman"/>
              <a:ea typeface="Goldman"/>
              <a:cs typeface="Goldman"/>
              <a:sym typeface="Goldman"/>
            </a:endParaRPr>
          </a:p>
          <a:p>
            <a:pPr indent="-2921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oldman"/>
              <a:buChar char="○"/>
            </a:pPr>
            <a:r>
              <a:rPr b="1" lang="en" u="sng">
                <a:solidFill>
                  <a:schemeClr val="hlink"/>
                </a:solidFill>
                <a:latin typeface="Goldman"/>
                <a:ea typeface="Goldman"/>
                <a:cs typeface="Goldman"/>
                <a:sym typeface="Goldman"/>
                <a:hlinkClick r:id="rId6"/>
              </a:rPr>
              <a:t>https://exoplanets.nasa.gov/news/1702/cosmic-milestone-nasa-confirms-5000-exoplanets/</a:t>
            </a:r>
            <a:endParaRPr b="1">
              <a:latin typeface="Goldman"/>
              <a:ea typeface="Goldman"/>
              <a:cs typeface="Goldman"/>
              <a:sym typeface="Goldman"/>
            </a:endParaRPr>
          </a:p>
          <a:p>
            <a:pPr indent="-2921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Goldman"/>
              <a:buChar char="○"/>
            </a:pPr>
            <a:r>
              <a:rPr b="1" lang="en" u="sng">
                <a:solidFill>
                  <a:schemeClr val="hlink"/>
                </a:solidFill>
                <a:latin typeface="Goldman"/>
                <a:ea typeface="Goldman"/>
                <a:cs typeface="Goldman"/>
                <a:sym typeface="Goldman"/>
                <a:hlinkClick r:id="rId7"/>
              </a:rPr>
              <a:t>https://www.scientificamerican.com/article/5-000-exoplanets-nasa-confirms-a-cosmic-milestone/</a:t>
            </a:r>
            <a:endParaRPr b="1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87" name="Google Shape;287;p41"/>
          <p:cNvSpPr txBox="1"/>
          <p:nvPr>
            <p:ph type="ctrTitle"/>
          </p:nvPr>
        </p:nvSpPr>
        <p:spPr>
          <a:xfrm flipH="1">
            <a:off x="540000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>
                <a:latin typeface="Goldman"/>
                <a:ea typeface="Goldman"/>
                <a:cs typeface="Goldman"/>
                <a:sym typeface="Goldman"/>
              </a:rPr>
              <a:t>SOURCES</a:t>
            </a:r>
            <a:r>
              <a:rPr lang="en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 / CITATIONS</a:t>
            </a:r>
            <a:endParaRPr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88" name="Google Shape;288;p41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Goldman"/>
                <a:ea typeface="Goldman"/>
                <a:cs typeface="Goldman"/>
                <a:sym typeface="Goldman"/>
              </a:rPr>
              <a:t>‹#›</a:t>
            </a:fld>
            <a:endParaRPr>
              <a:latin typeface="Goldman"/>
              <a:ea typeface="Goldman"/>
              <a:cs typeface="Goldman"/>
              <a:sym typeface="Gold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/>
          <p:nvPr>
            <p:ph type="ctrTitle"/>
          </p:nvPr>
        </p:nvSpPr>
        <p:spPr>
          <a:xfrm flipH="1">
            <a:off x="1827150" y="2236500"/>
            <a:ext cx="54897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4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NOTES /</a:t>
            </a:r>
            <a:endParaRPr sz="44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400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REFERENCE</a:t>
            </a:r>
            <a:endParaRPr sz="4400"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94" name="Google Shape;294;p42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562" y="211400"/>
            <a:ext cx="77285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3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1" name="Google Shape;30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78470"/>
            <a:ext cx="2623592" cy="371263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3"/>
          <p:cNvSpPr txBox="1"/>
          <p:nvPr/>
        </p:nvSpPr>
        <p:spPr>
          <a:xfrm>
            <a:off x="152400" y="3370750"/>
            <a:ext cx="3000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</a:rPr>
              <a:t>https://www.google.com/search?q=exoplanets+galaxy+background+map+slides&amp;tbm=isch&amp;ved=2ahUKEwiBtoSQr673AhUCPN8KHaxeBKgQ2-cCegQIABAA&amp;oq=exoplanets+galaxy+background+map+slides&amp;gs_lcp=CgNpbWcQAzoHCCMQ7wMQJ1CkAljpFGCkF2gBcAB4AIABc4gB4gWSAQM3LjKYAQCgAQGqAQtnd3Mtd2l6LWltZ8ABAQ&amp;sclient=img&amp;ei=XyJmYsGKLIL4_AasvZHACg&amp;bih=944&amp;biw=1920#:~:text=Exoplanets%20by%20Zapista%20OU%20%7C%20Space%20and%20...,pinterest.com</a:t>
            </a:r>
            <a:endParaRPr sz="800">
              <a:solidFill>
                <a:srgbClr val="FFFFFF"/>
              </a:solidFill>
            </a:endParaRPr>
          </a:p>
        </p:txBody>
      </p:sp>
      <p:sp>
        <p:nvSpPr>
          <p:cNvPr id="303" name="Google Shape;303;p43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Goldman"/>
                <a:ea typeface="Goldman"/>
                <a:cs typeface="Goldman"/>
                <a:sym typeface="Goldman"/>
              </a:rPr>
              <a:t>PHOTO BANK</a:t>
            </a:r>
            <a:endParaRPr>
              <a:solidFill>
                <a:srgbClr val="FFFFFF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pic>
        <p:nvPicPr>
          <p:cNvPr id="304" name="Google Shape;304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28392" y="1034295"/>
            <a:ext cx="3762021" cy="211748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05" name="Google Shape;305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22850" y="2291325"/>
            <a:ext cx="2082623" cy="1686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27893" y="3626046"/>
            <a:ext cx="5672755" cy="151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3"/>
          <p:cNvSpPr txBox="1"/>
          <p:nvPr/>
        </p:nvSpPr>
        <p:spPr>
          <a:xfrm>
            <a:off x="5966350" y="34790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</a:rPr>
              <a:t>https://i.pinimg.com/originals/99/46/c4/9946c4622e1c43439ef8b6268d7f7d85.jpg</a:t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idx="4294967295" type="ctrTitle"/>
          </p:nvPr>
        </p:nvSpPr>
        <p:spPr>
          <a:xfrm flipH="1">
            <a:off x="145350" y="1214050"/>
            <a:ext cx="4055400" cy="19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Goldman"/>
                <a:ea typeface="Goldman"/>
                <a:cs typeface="Goldman"/>
                <a:sym typeface="Goldman"/>
              </a:rPr>
              <a:t>5,014</a:t>
            </a:r>
            <a:endParaRPr sz="2600"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Goldman"/>
                <a:ea typeface="Goldman"/>
                <a:cs typeface="Goldman"/>
                <a:sym typeface="Goldman"/>
              </a:rPr>
              <a:t>CONFIRMED EXOPLANETS</a:t>
            </a:r>
            <a:endParaRPr sz="2000"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000"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Goldman"/>
                <a:ea typeface="Goldman"/>
                <a:cs typeface="Goldman"/>
                <a:sym typeface="Goldman"/>
              </a:rPr>
              <a:t>~32,500</a:t>
            </a:r>
            <a:endParaRPr sz="2600"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latin typeface="Goldman"/>
                <a:ea typeface="Goldman"/>
                <a:cs typeface="Goldman"/>
                <a:sym typeface="Goldman"/>
              </a:rPr>
              <a:t>PLANETARY SYSTEMS</a:t>
            </a:r>
            <a:endParaRPr sz="2000"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62" name="Google Shape;162;p24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EXOPLANET DISCOVERIES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[TOP OBSERVATORIES]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63" name="Google Shape;163;p24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‹#›</a:t>
            </a:fld>
            <a:endParaRPr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512" y="3376600"/>
            <a:ext cx="2734675" cy="153824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65" name="Google Shape;165;p24"/>
          <p:cNvPicPr preferRelativeResize="0"/>
          <p:nvPr/>
        </p:nvPicPr>
        <p:blipFill rotWithShape="1">
          <a:blip r:embed="rId4">
            <a:alphaModFix/>
          </a:blip>
          <a:srcRect b="15789" l="0" r="0" t="0"/>
          <a:stretch/>
        </p:blipFill>
        <p:spPr>
          <a:xfrm>
            <a:off x="5115150" y="1214051"/>
            <a:ext cx="3180901" cy="376745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66" name="Google Shape;166;p24"/>
          <p:cNvSpPr txBox="1"/>
          <p:nvPr/>
        </p:nvSpPr>
        <p:spPr>
          <a:xfrm>
            <a:off x="776658" y="3367299"/>
            <a:ext cx="1475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KEPLER</a:t>
            </a:r>
            <a:endParaRPr sz="20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/>
          <p:nvPr>
            <p:ph idx="1" type="subTitle"/>
          </p:nvPr>
        </p:nvSpPr>
        <p:spPr>
          <a:xfrm>
            <a:off x="457200" y="1216138"/>
            <a:ext cx="8229600" cy="3657600"/>
          </a:xfrm>
          <a:prstGeom prst="rect">
            <a:avLst/>
          </a:prstGeom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just">
              <a:lnSpc>
                <a:spcPct val="22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ldman"/>
              <a:buChar char="●"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Kepler (2009-2018)</a:t>
            </a:r>
            <a:endParaRPr b="1" sz="12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04800" lvl="1" marL="914400" rtl="0" algn="just">
              <a:lnSpc>
                <a:spcPct val="22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ldman"/>
              <a:buChar char="○"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First mission search for Earth-sized planets within habitable zones of nearby stars.</a:t>
            </a:r>
            <a:endParaRPr b="1" sz="12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04800" lvl="0" marL="457200" rtl="0" algn="just">
              <a:lnSpc>
                <a:spcPct val="22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ldman"/>
              <a:buChar char="●"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K2 (2018-Present)</a:t>
            </a:r>
            <a:endParaRPr b="1" sz="12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04800" lvl="1" marL="914400" rtl="0" algn="just">
              <a:lnSpc>
                <a:spcPct val="22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ldman"/>
              <a:buChar char="○"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Continuation of Kepler's exoplanet discoveries, utilizing vast data archives.</a:t>
            </a:r>
            <a:endParaRPr b="1" sz="12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04800" lvl="0" marL="457200" rtl="0" algn="just">
              <a:lnSpc>
                <a:spcPct val="22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ldman"/>
              <a:buChar char="●"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TESS (2018-Present) – Transiting Exoplanet Survey Satellite</a:t>
            </a:r>
            <a:endParaRPr b="1" sz="12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04800" lvl="1" marL="914400" rtl="0" algn="just">
              <a:lnSpc>
                <a:spcPct val="22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ldman"/>
              <a:buChar char="○"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Surveying the sky to find transiting exoplanets around brightest stars near Earth.</a:t>
            </a:r>
            <a:endParaRPr b="1" sz="12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04800" lvl="0" marL="457200" rtl="0" algn="just">
              <a:lnSpc>
                <a:spcPct val="225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Goldman"/>
              <a:buChar char="●"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James Webb Space Telescope (2021-Present)</a:t>
            </a:r>
            <a:endParaRPr b="1" sz="12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04800" lvl="1" marL="914400" rtl="0" algn="just">
              <a:lnSpc>
                <a:spcPct val="225000"/>
              </a:lnSpc>
              <a:spcBef>
                <a:spcPts val="100"/>
              </a:spcBef>
              <a:spcAft>
                <a:spcPts val="100"/>
              </a:spcAft>
              <a:buClr>
                <a:schemeClr val="dk1"/>
              </a:buClr>
              <a:buSzPts val="1200"/>
              <a:buFont typeface="Goldman"/>
              <a:buChar char="○"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Advanced instrument capabilities; most powerful telescope </a:t>
            </a: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launched</a:t>
            </a: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 to date.</a:t>
            </a:r>
            <a:endParaRPr b="1" sz="12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72" name="Google Shape;172;p25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PRIMARY TELESCOPE / MISSION DATA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73" name="Google Shape;173;p25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idx="1" type="subTitle"/>
          </p:nvPr>
        </p:nvSpPr>
        <p:spPr>
          <a:xfrm>
            <a:off x="457200" y="1216138"/>
            <a:ext cx="8229600" cy="3657600"/>
          </a:xfrm>
          <a:prstGeom prst="rect">
            <a:avLst/>
          </a:prstGeom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2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		</a:t>
            </a:r>
            <a:endParaRPr b="1" sz="12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rtl="0" algn="just">
              <a:lnSpc>
                <a:spcPct val="225000"/>
              </a:lnSpc>
              <a:spcBef>
                <a:spcPts val="100"/>
              </a:spcBef>
              <a:spcAft>
                <a:spcPts val="10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JAMES WEBB SPACE TELESCOPE	    	            TESS </a:t>
            </a:r>
            <a:r>
              <a:rPr b="1" lang="en" sz="10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 [TRANSITING EXOPLANET SURVEY SATELLITE]</a:t>
            </a:r>
            <a:endParaRPr b="1" sz="10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79" name="Google Shape;179;p26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PRIMARY TELESCOPE / MISSION DATA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80" name="Google Shape;180;p26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181" name="Google Shape;1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99" y="1286274"/>
            <a:ext cx="2972600" cy="16720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2" name="Google Shape;18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8200" y="3274600"/>
            <a:ext cx="2085800" cy="15487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3" name="Google Shape;18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1319" y="1295575"/>
            <a:ext cx="2512681" cy="16720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4" name="Google Shape;184;p26"/>
          <p:cNvPicPr preferRelativeResize="0"/>
          <p:nvPr/>
        </p:nvPicPr>
        <p:blipFill rotWithShape="1">
          <a:blip r:embed="rId6">
            <a:alphaModFix/>
          </a:blip>
          <a:srcRect b="5510" l="0" r="0" t="9325"/>
          <a:stretch/>
        </p:blipFill>
        <p:spPr>
          <a:xfrm>
            <a:off x="540000" y="3311804"/>
            <a:ext cx="2389190" cy="147525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idx="1" type="subTitle"/>
          </p:nvPr>
        </p:nvSpPr>
        <p:spPr>
          <a:xfrm>
            <a:off x="457200" y="1216148"/>
            <a:ext cx="8229600" cy="3825600"/>
          </a:xfrm>
          <a:prstGeom prst="rect">
            <a:avLst/>
          </a:prstGeom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●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Hubble Space Telescope [NASA]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1" marL="9144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○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Wide-Field Camera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●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Spitzer Space Telescope [NASA]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1" marL="9144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○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Infrared Array Camera (IRAC)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1" marL="9144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○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Infrared Spectrograph (IRS)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●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Hale Telescope [CalTech]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1" marL="9144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○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Wide-Field Infrared Camera (WIRC)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100"/>
              </a:spcBef>
              <a:spcAft>
                <a:spcPts val="100"/>
              </a:spcAft>
              <a:buClr>
                <a:schemeClr val="dk1"/>
              </a:buClr>
              <a:buSzPts val="1500"/>
              <a:buFont typeface="Goldman"/>
              <a:buChar char="●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HADES – HArps-n red Dwarf Exoplanet Survey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90" name="Google Shape;190;p27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SPECTROGRAPHY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TRANSIT / EMISSION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91" name="Google Shape;191;p27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4751" y="1312049"/>
            <a:ext cx="2366948" cy="177699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93" name="Google Shape;19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4744" y="3633251"/>
            <a:ext cx="2366950" cy="1331401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/>
          <p:nvPr>
            <p:ph idx="1" type="subTitle"/>
          </p:nvPr>
        </p:nvSpPr>
        <p:spPr>
          <a:xfrm>
            <a:off x="457200" y="1216138"/>
            <a:ext cx="8229600" cy="3657600"/>
          </a:xfrm>
          <a:prstGeom prst="rect">
            <a:avLst/>
          </a:prstGeom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●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DIRECT IMAGING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1" marL="9144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○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NRM, NACO, NICS, IRCS, SPHERE, SIMON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●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MICRO-LENSING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1" marL="9144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○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Various Telescopic Instruments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0" marL="4572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●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PLANNED MISSIONS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1" marL="914400" rtl="0" algn="just">
              <a:lnSpc>
                <a:spcPct val="200000"/>
              </a:lnSpc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Goldman"/>
              <a:buChar char="○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Nancy Grace Roman Space Telescope [2027]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  <a:p>
            <a:pPr indent="-323850" lvl="1" marL="914400" rtl="0" algn="just">
              <a:lnSpc>
                <a:spcPct val="200000"/>
              </a:lnSpc>
              <a:spcBef>
                <a:spcPts val="100"/>
              </a:spcBef>
              <a:spcAft>
                <a:spcPts val="100"/>
              </a:spcAft>
              <a:buClr>
                <a:schemeClr val="dk1"/>
              </a:buClr>
              <a:buSzPts val="1500"/>
              <a:buFont typeface="Goldman"/>
              <a:buChar char="○"/>
            </a:pPr>
            <a:r>
              <a:rPr lang="en" sz="1500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ARIEL - European Space Agency [2029]</a:t>
            </a:r>
            <a:endParaRPr sz="1500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199" name="Google Shape;199;p28"/>
          <p:cNvSpPr txBox="1"/>
          <p:nvPr>
            <p:ph type="ctrTitle"/>
          </p:nvPr>
        </p:nvSpPr>
        <p:spPr>
          <a:xfrm flipH="1">
            <a:off x="539988" y="21139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DIRECT IMAGING / MICROLENSING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‹#›</a:t>
            </a:fld>
            <a:endParaRPr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ctrTitle"/>
          </p:nvPr>
        </p:nvSpPr>
        <p:spPr>
          <a:xfrm flipH="1">
            <a:off x="539988" y="-1720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PLANETARY SYSTEMS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  <p:sp>
        <p:nvSpPr>
          <p:cNvPr id="206" name="Google Shape;206;p29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207" name="Google Shape;20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5968" y="695549"/>
            <a:ext cx="6552065" cy="434339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idx="12" type="sldNum"/>
          </p:nvPr>
        </p:nvSpPr>
        <p:spPr>
          <a:xfrm>
            <a:off x="8585995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213" name="Google Shape;21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4319" y="617557"/>
            <a:ext cx="5975362" cy="443484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14" name="Google Shape;214;p30"/>
          <p:cNvSpPr txBox="1"/>
          <p:nvPr>
            <p:ph type="ctrTitle"/>
          </p:nvPr>
        </p:nvSpPr>
        <p:spPr>
          <a:xfrm flipH="1">
            <a:off x="539988" y="-17205"/>
            <a:ext cx="80640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STAR SYSTEMS</a:t>
            </a:r>
            <a:endParaRPr b="1">
              <a:solidFill>
                <a:schemeClr val="dk1"/>
              </a:solidFill>
              <a:latin typeface="Goldman"/>
              <a:ea typeface="Goldman"/>
              <a:cs typeface="Goldman"/>
              <a:sym typeface="Gold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rld Water Day by Slidesgo">
  <a:themeElements>
    <a:clrScheme name="Simple Light">
      <a:dk1>
        <a:srgbClr val="FFFFFF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